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5" r:id="rId2"/>
  </p:sldMasterIdLst>
  <p:notesMasterIdLst>
    <p:notesMasterId r:id="rId41"/>
  </p:notesMasterIdLst>
  <p:sldIdLst>
    <p:sldId id="288" r:id="rId3"/>
    <p:sldId id="256" r:id="rId4"/>
    <p:sldId id="313" r:id="rId5"/>
    <p:sldId id="304" r:id="rId6"/>
    <p:sldId id="306" r:id="rId7"/>
    <p:sldId id="307" r:id="rId8"/>
    <p:sldId id="284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9" r:id="rId21"/>
    <p:sldId id="310" r:id="rId22"/>
    <p:sldId id="302" r:id="rId23"/>
    <p:sldId id="308" r:id="rId24"/>
    <p:sldId id="317" r:id="rId25"/>
    <p:sldId id="324" r:id="rId26"/>
    <p:sldId id="318" r:id="rId27"/>
    <p:sldId id="319" r:id="rId28"/>
    <p:sldId id="320" r:id="rId29"/>
    <p:sldId id="321" r:id="rId30"/>
    <p:sldId id="322" r:id="rId31"/>
    <p:sldId id="323" r:id="rId32"/>
    <p:sldId id="325" r:id="rId33"/>
    <p:sldId id="326" r:id="rId34"/>
    <p:sldId id="327" r:id="rId35"/>
    <p:sldId id="328" r:id="rId36"/>
    <p:sldId id="312" r:id="rId37"/>
    <p:sldId id="315" r:id="rId38"/>
    <p:sldId id="314" r:id="rId39"/>
    <p:sldId id="330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85369" autoAdjust="0"/>
  </p:normalViewPr>
  <p:slideViewPr>
    <p:cSldViewPr snapToGrid="0">
      <p:cViewPr varScale="1">
        <p:scale>
          <a:sx n="63" d="100"/>
          <a:sy n="63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 Areas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'[health specialists %.xlsx]Sheet3'!$B$1</c:f>
              <c:strCache>
                <c:ptCount val="1"/>
                <c:pt idx="0">
                  <c:v>DOING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'[health specialists %.xlsx]Sheet3'!$A$2:$A$10</c:f>
              <c:strCache>
                <c:ptCount val="9"/>
                <c:pt idx="0">
                  <c:v>Policy, systems, and environment</c:v>
                </c:pt>
                <c:pt idx="1">
                  <c:v>Physical Activity</c:v>
                </c:pt>
                <c:pt idx="2">
                  <c:v>Volunteerism for health/wellness</c:v>
                </c:pt>
                <c:pt idx="3">
                  <c:v>Environmental health</c:v>
                </c:pt>
                <c:pt idx="4">
                  <c:v>Family/Partner Relations</c:v>
                </c:pt>
                <c:pt idx="5">
                  <c:v>Healthy Eating</c:v>
                </c:pt>
                <c:pt idx="6">
                  <c:v>EFNEP</c:v>
                </c:pt>
                <c:pt idx="7">
                  <c:v>Housing</c:v>
                </c:pt>
                <c:pt idx="8">
                  <c:v>Food Safety and Preservation</c:v>
                </c:pt>
              </c:strCache>
            </c:strRef>
          </c:cat>
          <c:val>
            <c:numRef>
              <c:f>'[health specialists %.xlsx]Sheet3'!$B$2:$B$10</c:f>
              <c:numCache>
                <c:formatCode>0.00%</c:formatCode>
                <c:ptCount val="9"/>
                <c:pt idx="0">
                  <c:v>0.4667</c:v>
                </c:pt>
                <c:pt idx="1">
                  <c:v>0.4</c:v>
                </c:pt>
                <c:pt idx="2">
                  <c:v>0.2</c:v>
                </c:pt>
                <c:pt idx="3">
                  <c:v>6.6699999999999995E-2</c:v>
                </c:pt>
                <c:pt idx="4">
                  <c:v>0</c:v>
                </c:pt>
                <c:pt idx="5">
                  <c:v>0.33329999999999999</c:v>
                </c:pt>
                <c:pt idx="6">
                  <c:v>0.1333</c:v>
                </c:pt>
                <c:pt idx="7">
                  <c:v>0.1333</c:v>
                </c:pt>
                <c:pt idx="8">
                  <c:v>6.6699999999999995E-2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8-47E8-9C10-E20C7BC5F39F}"/>
            </c:ext>
          </c:extLst>
        </c:ser>
        <c:ser>
          <c:idx val="1"/>
          <c:order val="1"/>
          <c:tx>
            <c:strRef>
              <c:f>'[health specialists %.xlsx]Sheet3'!$C$1</c:f>
              <c:strCache>
                <c:ptCount val="1"/>
                <c:pt idx="0">
                  <c:v>SHOULD BE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'[health specialists %.xlsx]Sheet3'!$A$2:$A$10</c:f>
              <c:strCache>
                <c:ptCount val="9"/>
                <c:pt idx="0">
                  <c:v>Policy, systems, and environment</c:v>
                </c:pt>
                <c:pt idx="1">
                  <c:v>Physical Activity</c:v>
                </c:pt>
                <c:pt idx="2">
                  <c:v>Volunteerism for health/wellness</c:v>
                </c:pt>
                <c:pt idx="3">
                  <c:v>Environmental health</c:v>
                </c:pt>
                <c:pt idx="4">
                  <c:v>Family/Partner Relations</c:v>
                </c:pt>
                <c:pt idx="5">
                  <c:v>Healthy Eating</c:v>
                </c:pt>
                <c:pt idx="6">
                  <c:v>EFNEP</c:v>
                </c:pt>
                <c:pt idx="7">
                  <c:v>Housing</c:v>
                </c:pt>
                <c:pt idx="8">
                  <c:v>Food Safety and Preservation</c:v>
                </c:pt>
              </c:strCache>
            </c:strRef>
          </c:cat>
          <c:val>
            <c:numRef>
              <c:f>'[health specialists %.xlsx]Sheet3'!$C$2:$C$10</c:f>
              <c:numCache>
                <c:formatCode>0.00%</c:formatCode>
                <c:ptCount val="9"/>
                <c:pt idx="0">
                  <c:v>0.64290000000000003</c:v>
                </c:pt>
                <c:pt idx="1">
                  <c:v>0.5</c:v>
                </c:pt>
                <c:pt idx="2">
                  <c:v>0.28570000000000001</c:v>
                </c:pt>
                <c:pt idx="3">
                  <c:v>0.1429</c:v>
                </c:pt>
                <c:pt idx="4">
                  <c:v>7.1400000000000005E-2</c:v>
                </c:pt>
                <c:pt idx="5">
                  <c:v>0.35709999999999997</c:v>
                </c:pt>
                <c:pt idx="6">
                  <c:v>0.1429</c:v>
                </c:pt>
                <c:pt idx="7">
                  <c:v>0.1429</c:v>
                </c:pt>
                <c:pt idx="8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D8-47E8-9C10-E20C7BC5F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5018088"/>
        <c:axId val="295018480"/>
      </c:barChart>
      <c:catAx>
        <c:axId val="295018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018480"/>
        <c:crosses val="autoZero"/>
        <c:auto val="1"/>
        <c:lblAlgn val="ctr"/>
        <c:lblOffset val="100"/>
        <c:noMultiLvlLbl val="0"/>
      </c:catAx>
      <c:valAx>
        <c:axId val="29501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018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 Areas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'[health specialists %.xlsx]Sheet2'!$B$1</c:f>
              <c:strCache>
                <c:ptCount val="1"/>
                <c:pt idx="0">
                  <c:v>DOING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'[health specialists %.xlsx]Sheet2'!$A$2:$A$8</c:f>
              <c:strCache>
                <c:ptCount val="7"/>
                <c:pt idx="0">
                  <c:v>SNAP-ED</c:v>
                </c:pt>
                <c:pt idx="1">
                  <c:v>Community development</c:v>
                </c:pt>
                <c:pt idx="2">
                  <c:v>Youth development for health/youth healthy living</c:v>
                </c:pt>
                <c:pt idx="3">
                  <c:v>Child Care Quality</c:v>
                </c:pt>
                <c:pt idx="4">
                  <c:v>Driving Safety </c:v>
                </c:pt>
                <c:pt idx="5">
                  <c:v>Other</c:v>
                </c:pt>
                <c:pt idx="6">
                  <c:v>Chronic Disease Prevention/Management</c:v>
                </c:pt>
              </c:strCache>
            </c:strRef>
          </c:cat>
          <c:val>
            <c:numRef>
              <c:f>'[health specialists %.xlsx]Sheet2'!$B$2:$B$8</c:f>
              <c:numCache>
                <c:formatCode>0.00%</c:formatCode>
                <c:ptCount val="7"/>
                <c:pt idx="0">
                  <c:v>0</c:v>
                </c:pt>
                <c:pt idx="1">
                  <c:v>0.4</c:v>
                </c:pt>
                <c:pt idx="2">
                  <c:v>0.26669999999999999</c:v>
                </c:pt>
                <c:pt idx="3">
                  <c:v>0.1333</c:v>
                </c:pt>
                <c:pt idx="4">
                  <c:v>6.6699999999999995E-2</c:v>
                </c:pt>
                <c:pt idx="5">
                  <c:v>6.6699999999999995E-2</c:v>
                </c:pt>
                <c:pt idx="6">
                  <c:v>0.73329999999999995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7-423B-9C98-CE1A3BE851D1}"/>
            </c:ext>
          </c:extLst>
        </c:ser>
        <c:ser>
          <c:idx val="1"/>
          <c:order val="1"/>
          <c:tx>
            <c:strRef>
              <c:f>'[health specialists %.xlsx]Sheet2'!$C$1</c:f>
              <c:strCache>
                <c:ptCount val="1"/>
                <c:pt idx="0">
                  <c:v>SHOULD BE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'[health specialists %.xlsx]Sheet2'!$A$2:$A$8</c:f>
              <c:strCache>
                <c:ptCount val="7"/>
                <c:pt idx="0">
                  <c:v>SNAP-ED</c:v>
                </c:pt>
                <c:pt idx="1">
                  <c:v>Community development</c:v>
                </c:pt>
                <c:pt idx="2">
                  <c:v>Youth development for health/youth healthy living</c:v>
                </c:pt>
                <c:pt idx="3">
                  <c:v>Child Care Quality</c:v>
                </c:pt>
                <c:pt idx="4">
                  <c:v>Driving Safety </c:v>
                </c:pt>
                <c:pt idx="5">
                  <c:v>Other</c:v>
                </c:pt>
                <c:pt idx="6">
                  <c:v>Chronic Disease Prevention/Management</c:v>
                </c:pt>
              </c:strCache>
            </c:strRef>
          </c:cat>
          <c:val>
            <c:numRef>
              <c:f>'[health specialists %.xlsx]Sheet2'!$C$2:$C$8</c:f>
              <c:numCache>
                <c:formatCode>0.00%</c:formatCode>
                <c:ptCount val="7"/>
                <c:pt idx="0">
                  <c:v>0</c:v>
                </c:pt>
                <c:pt idx="1">
                  <c:v>0.35709999999999997</c:v>
                </c:pt>
                <c:pt idx="2">
                  <c:v>0.21429999999999999</c:v>
                </c:pt>
                <c:pt idx="3">
                  <c:v>7.1400000000000005E-2</c:v>
                </c:pt>
                <c:pt idx="4">
                  <c:v>0</c:v>
                </c:pt>
                <c:pt idx="5">
                  <c:v>0</c:v>
                </c:pt>
                <c:pt idx="6">
                  <c:v>0.57140000000000002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F7-423B-9C98-CE1A3BE85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591272"/>
        <c:axId val="329596760"/>
      </c:barChart>
      <c:catAx>
        <c:axId val="329591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596760"/>
        <c:crosses val="autoZero"/>
        <c:auto val="1"/>
        <c:lblAlgn val="ctr"/>
        <c:lblOffset val="100"/>
        <c:noMultiLvlLbl val="0"/>
      </c:catAx>
      <c:valAx>
        <c:axId val="329596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591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7C88A-7ECE-A94F-A438-BEABA912FEAC}" type="doc">
      <dgm:prSet loTypeId="urn:microsoft.com/office/officeart/2005/8/layout/cycle3" loCatId="" qsTypeId="urn:microsoft.com/office/officeart/2005/8/quickstyle/3D5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8DB2E6E-2E8E-A544-A058-48A1E939B963}">
      <dgm:prSet phldrT="[Text]"/>
      <dgm:spPr/>
      <dgm:t>
        <a:bodyPr/>
        <a:lstStyle/>
        <a:p>
          <a:r>
            <a:rPr lang="en-US" dirty="0" smtClean="0"/>
            <a:t>What ideas do you have?</a:t>
          </a:r>
          <a:endParaRPr lang="en-US" b="0" cap="none" spc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D51CA7-87BD-A643-BE95-62F432DF9032}" type="parTrans" cxnId="{18908E3A-F52E-7A47-B1B2-D02BF5AE7FA3}">
      <dgm:prSet/>
      <dgm:spPr/>
      <dgm:t>
        <a:bodyPr/>
        <a:lstStyle/>
        <a:p>
          <a:endParaRPr lang="en-US"/>
        </a:p>
      </dgm:t>
    </dgm:pt>
    <dgm:pt modelId="{6AEFBD9E-E0A8-1C47-8295-0A59B51A47BE}" type="sibTrans" cxnId="{18908E3A-F52E-7A47-B1B2-D02BF5AE7FA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55F11FA1-E73F-7B43-8AA6-3430F897973B}">
      <dgm:prSet phldrT="[Text]"/>
      <dgm:spPr/>
      <dgm:t>
        <a:bodyPr/>
        <a:lstStyle/>
        <a:p>
          <a:pPr algn="r"/>
          <a:r>
            <a:rPr lang="en-US" dirty="0" smtClean="0"/>
            <a:t>1 minute alone</a:t>
          </a:r>
          <a:endParaRPr lang="en-US" dirty="0"/>
        </a:p>
      </dgm:t>
    </dgm:pt>
    <dgm:pt modelId="{A1D6052C-A0E2-B04A-9123-EBEAE335574A}" type="parTrans" cxnId="{A5D27272-1FD3-D94E-AB90-B3500094E9DE}">
      <dgm:prSet/>
      <dgm:spPr/>
      <dgm:t>
        <a:bodyPr/>
        <a:lstStyle/>
        <a:p>
          <a:endParaRPr lang="en-US"/>
        </a:p>
      </dgm:t>
    </dgm:pt>
    <dgm:pt modelId="{4621DEBE-13BD-0A40-93FD-50F2518E334A}" type="sibTrans" cxnId="{A5D27272-1FD3-D94E-AB90-B3500094E9DE}">
      <dgm:prSet/>
      <dgm:spPr/>
      <dgm:t>
        <a:bodyPr/>
        <a:lstStyle/>
        <a:p>
          <a:endParaRPr lang="en-US"/>
        </a:p>
      </dgm:t>
    </dgm:pt>
    <dgm:pt modelId="{761D6509-EA39-8A41-A0FC-610781466160}">
      <dgm:prSet phldrT="[Text]"/>
      <dgm:spPr/>
      <dgm:t>
        <a:bodyPr/>
        <a:lstStyle/>
        <a:p>
          <a:r>
            <a:rPr lang="en-US" b="0" dirty="0" smtClean="0"/>
            <a:t>2 minutes in a pair</a:t>
          </a:r>
          <a:endParaRPr lang="en-US" dirty="0"/>
        </a:p>
      </dgm:t>
    </dgm:pt>
    <dgm:pt modelId="{DDE32AD0-6866-7241-BF60-885B65F3A7E4}" type="parTrans" cxnId="{9AC0D2CB-8B8A-2648-9018-439760BDDDCA}">
      <dgm:prSet/>
      <dgm:spPr/>
      <dgm:t>
        <a:bodyPr/>
        <a:lstStyle/>
        <a:p>
          <a:endParaRPr lang="en-US"/>
        </a:p>
      </dgm:t>
    </dgm:pt>
    <dgm:pt modelId="{4A525A5F-10D1-574D-8A7F-9C58DD88ACDC}" type="sibTrans" cxnId="{9AC0D2CB-8B8A-2648-9018-439760BDDDCA}">
      <dgm:prSet/>
      <dgm:spPr/>
      <dgm:t>
        <a:bodyPr/>
        <a:lstStyle/>
        <a:p>
          <a:endParaRPr lang="en-US"/>
        </a:p>
      </dgm:t>
    </dgm:pt>
    <dgm:pt modelId="{87273BDF-812F-8A47-88D1-1937CF62975A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dirty="0" smtClean="0"/>
            <a:t>4 minutes in a foursome</a:t>
          </a:r>
          <a:endParaRPr lang="en-US" dirty="0"/>
        </a:p>
      </dgm:t>
    </dgm:pt>
    <dgm:pt modelId="{7C9A900B-EA25-0949-A24A-C50E282EB2E2}" type="parTrans" cxnId="{4ED9145A-F33C-234C-B9B0-B2CF04C9A598}">
      <dgm:prSet/>
      <dgm:spPr/>
      <dgm:t>
        <a:bodyPr/>
        <a:lstStyle/>
        <a:p>
          <a:endParaRPr lang="en-US"/>
        </a:p>
      </dgm:t>
    </dgm:pt>
    <dgm:pt modelId="{CBC296B9-F4DC-2D45-8E2E-91C2FAF6B2BA}" type="sibTrans" cxnId="{4ED9145A-F33C-234C-B9B0-B2CF04C9A598}">
      <dgm:prSet/>
      <dgm:spPr/>
      <dgm:t>
        <a:bodyPr/>
        <a:lstStyle/>
        <a:p>
          <a:endParaRPr lang="en-US"/>
        </a:p>
      </dgm:t>
    </dgm:pt>
    <dgm:pt modelId="{05013A8E-4101-7441-A577-98D16EED61AF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dirty="0" smtClean="0"/>
            <a:t>5 minutes in the whole group</a:t>
          </a:r>
          <a:endParaRPr lang="en-US" dirty="0"/>
        </a:p>
      </dgm:t>
    </dgm:pt>
    <dgm:pt modelId="{ACF24EA0-521D-5A49-98A0-038F768AB805}" type="parTrans" cxnId="{DA4AA754-7BF8-D148-865A-6E434C65E4A9}">
      <dgm:prSet/>
      <dgm:spPr/>
      <dgm:t>
        <a:bodyPr/>
        <a:lstStyle/>
        <a:p>
          <a:endParaRPr lang="en-US"/>
        </a:p>
      </dgm:t>
    </dgm:pt>
    <dgm:pt modelId="{CEC710EC-4AFF-574C-AB1A-CDBD8E50A5DA}" type="sibTrans" cxnId="{DA4AA754-7BF8-D148-865A-6E434C65E4A9}">
      <dgm:prSet/>
      <dgm:spPr/>
      <dgm:t>
        <a:bodyPr/>
        <a:lstStyle/>
        <a:p>
          <a:endParaRPr lang="en-US"/>
        </a:p>
      </dgm:t>
    </dgm:pt>
    <dgm:pt modelId="{FEC4E3EF-CC46-D641-83BD-749B4C51A5ED}" type="pres">
      <dgm:prSet presAssocID="{BBD7C88A-7ECE-A94F-A438-BEABA912FE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B624AD-F789-DE44-8ED2-350FC366C682}" type="pres">
      <dgm:prSet presAssocID="{BBD7C88A-7ECE-A94F-A438-BEABA912FEAC}" presName="cycle" presStyleCnt="0"/>
      <dgm:spPr/>
    </dgm:pt>
    <dgm:pt modelId="{162DB4E7-AA38-3842-9E92-8EC455143562}" type="pres">
      <dgm:prSet presAssocID="{38DB2E6E-2E8E-A544-A058-48A1E939B963}" presName="nodeFirstNode" presStyleLbl="node1" presStyleIdx="0" presStyleCnt="5" custScaleX="74722" custScaleY="69334" custLinFactNeighborX="398" custLinFactNeighborY="-2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11B67-708D-574A-8FBD-1C8EC17E32EB}" type="pres">
      <dgm:prSet presAssocID="{6AEFBD9E-E0A8-1C47-8295-0A59B51A47BE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3DCE477D-1E15-EC42-BF15-CF6791A28111}" type="pres">
      <dgm:prSet presAssocID="{55F11FA1-E73F-7B43-8AA6-3430F897973B}" presName="nodeFollowingNodes" presStyleLbl="node1" presStyleIdx="1" presStyleCnt="5" custScaleX="74598" custScaleY="69334" custLinFactNeighborX="398" custLinFactNeighborY="-2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24B7A-5DF9-1E48-8D99-874D974ACCF7}" type="pres">
      <dgm:prSet presAssocID="{761D6509-EA39-8A41-A0FC-610781466160}" presName="nodeFollowingNodes" presStyleLbl="node1" presStyleIdx="2" presStyleCnt="5" custScaleX="72272" custScaleY="69334" custLinFactNeighborX="398" custLinFactNeighborY="-2154" custRadScaleRad="102929" custRadScaleInc="-28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CC75F-69E2-CD4E-A32A-A36A0AB5D4FD}" type="pres">
      <dgm:prSet presAssocID="{87273BDF-812F-8A47-88D1-1937CF62975A}" presName="nodeFollowingNodes" presStyleLbl="node1" presStyleIdx="3" presStyleCnt="5" custScaleX="73084" custScaleY="69334" custLinFactNeighborX="398" custLinFactNeighborY="-2154" custRadScaleRad="96439" custRadScaleInc="25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06536-179B-054A-94A4-9F51EC71CA7D}" type="pres">
      <dgm:prSet presAssocID="{05013A8E-4101-7441-A577-98D16EED61AF}" presName="nodeFollowingNodes" presStyleLbl="node1" presStyleIdx="4" presStyleCnt="5" custScaleX="75599" custScaleY="69334" custLinFactNeighborX="398" custLinFactNeighborY="-2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ADDD25-EB2A-4B8E-8966-7731F5B620B3}" type="presOf" srcId="{55F11FA1-E73F-7B43-8AA6-3430F897973B}" destId="{3DCE477D-1E15-EC42-BF15-CF6791A28111}" srcOrd="0" destOrd="0" presId="urn:microsoft.com/office/officeart/2005/8/layout/cycle3"/>
    <dgm:cxn modelId="{A5D27272-1FD3-D94E-AB90-B3500094E9DE}" srcId="{BBD7C88A-7ECE-A94F-A438-BEABA912FEAC}" destId="{55F11FA1-E73F-7B43-8AA6-3430F897973B}" srcOrd="1" destOrd="0" parTransId="{A1D6052C-A0E2-B04A-9123-EBEAE335574A}" sibTransId="{4621DEBE-13BD-0A40-93FD-50F2518E334A}"/>
    <dgm:cxn modelId="{492DA563-2D49-45AF-BFF2-1DB1EBABBC58}" type="presOf" srcId="{761D6509-EA39-8A41-A0FC-610781466160}" destId="{0E724B7A-5DF9-1E48-8D99-874D974ACCF7}" srcOrd="0" destOrd="0" presId="urn:microsoft.com/office/officeart/2005/8/layout/cycle3"/>
    <dgm:cxn modelId="{5F6D3E43-7F46-4D0A-B03B-D163548D042D}" type="presOf" srcId="{05013A8E-4101-7441-A577-98D16EED61AF}" destId="{F6806536-179B-054A-94A4-9F51EC71CA7D}" srcOrd="0" destOrd="0" presId="urn:microsoft.com/office/officeart/2005/8/layout/cycle3"/>
    <dgm:cxn modelId="{18908E3A-F52E-7A47-B1B2-D02BF5AE7FA3}" srcId="{BBD7C88A-7ECE-A94F-A438-BEABA912FEAC}" destId="{38DB2E6E-2E8E-A544-A058-48A1E939B963}" srcOrd="0" destOrd="0" parTransId="{AAD51CA7-87BD-A643-BE95-62F432DF9032}" sibTransId="{6AEFBD9E-E0A8-1C47-8295-0A59B51A47BE}"/>
    <dgm:cxn modelId="{DA4AA754-7BF8-D148-865A-6E434C65E4A9}" srcId="{BBD7C88A-7ECE-A94F-A438-BEABA912FEAC}" destId="{05013A8E-4101-7441-A577-98D16EED61AF}" srcOrd="4" destOrd="0" parTransId="{ACF24EA0-521D-5A49-98A0-038F768AB805}" sibTransId="{CEC710EC-4AFF-574C-AB1A-CDBD8E50A5DA}"/>
    <dgm:cxn modelId="{34B64BA3-5F06-426E-8962-8FE9AFC08FF3}" type="presOf" srcId="{6AEFBD9E-E0A8-1C47-8295-0A59B51A47BE}" destId="{DBA11B67-708D-574A-8FBD-1C8EC17E32EB}" srcOrd="0" destOrd="0" presId="urn:microsoft.com/office/officeart/2005/8/layout/cycle3"/>
    <dgm:cxn modelId="{D2D02329-2EA9-4A49-BCE9-2D8E0E08A617}" type="presOf" srcId="{BBD7C88A-7ECE-A94F-A438-BEABA912FEAC}" destId="{FEC4E3EF-CC46-D641-83BD-749B4C51A5ED}" srcOrd="0" destOrd="0" presId="urn:microsoft.com/office/officeart/2005/8/layout/cycle3"/>
    <dgm:cxn modelId="{9AC0D2CB-8B8A-2648-9018-439760BDDDCA}" srcId="{BBD7C88A-7ECE-A94F-A438-BEABA912FEAC}" destId="{761D6509-EA39-8A41-A0FC-610781466160}" srcOrd="2" destOrd="0" parTransId="{DDE32AD0-6866-7241-BF60-885B65F3A7E4}" sibTransId="{4A525A5F-10D1-574D-8A7F-9C58DD88ACDC}"/>
    <dgm:cxn modelId="{4ED9145A-F33C-234C-B9B0-B2CF04C9A598}" srcId="{BBD7C88A-7ECE-A94F-A438-BEABA912FEAC}" destId="{87273BDF-812F-8A47-88D1-1937CF62975A}" srcOrd="3" destOrd="0" parTransId="{7C9A900B-EA25-0949-A24A-C50E282EB2E2}" sibTransId="{CBC296B9-F4DC-2D45-8E2E-91C2FAF6B2BA}"/>
    <dgm:cxn modelId="{69FEA4F6-8939-4F2F-B6C1-D0D4D671E966}" type="presOf" srcId="{87273BDF-812F-8A47-88D1-1937CF62975A}" destId="{E4CCC75F-69E2-CD4E-A32A-A36A0AB5D4FD}" srcOrd="0" destOrd="0" presId="urn:microsoft.com/office/officeart/2005/8/layout/cycle3"/>
    <dgm:cxn modelId="{9F5E40D2-1203-4E94-AD51-A36753833F74}" type="presOf" srcId="{38DB2E6E-2E8E-A544-A058-48A1E939B963}" destId="{162DB4E7-AA38-3842-9E92-8EC455143562}" srcOrd="0" destOrd="0" presId="urn:microsoft.com/office/officeart/2005/8/layout/cycle3"/>
    <dgm:cxn modelId="{AAD3AA18-9EF0-49E7-B801-BB2848F10D2F}" type="presParOf" srcId="{FEC4E3EF-CC46-D641-83BD-749B4C51A5ED}" destId="{84B624AD-F789-DE44-8ED2-350FC366C682}" srcOrd="0" destOrd="0" presId="urn:microsoft.com/office/officeart/2005/8/layout/cycle3"/>
    <dgm:cxn modelId="{D72D49CB-AD3D-41EF-BC32-0DEC2CFE2478}" type="presParOf" srcId="{84B624AD-F789-DE44-8ED2-350FC366C682}" destId="{162DB4E7-AA38-3842-9E92-8EC455143562}" srcOrd="0" destOrd="0" presId="urn:microsoft.com/office/officeart/2005/8/layout/cycle3"/>
    <dgm:cxn modelId="{7A0CE694-E5E3-428E-8022-7E3375F8BDEA}" type="presParOf" srcId="{84B624AD-F789-DE44-8ED2-350FC366C682}" destId="{DBA11B67-708D-574A-8FBD-1C8EC17E32EB}" srcOrd="1" destOrd="0" presId="urn:microsoft.com/office/officeart/2005/8/layout/cycle3"/>
    <dgm:cxn modelId="{67D58E76-CA37-4340-A8E9-34A7F0D34AFE}" type="presParOf" srcId="{84B624AD-F789-DE44-8ED2-350FC366C682}" destId="{3DCE477D-1E15-EC42-BF15-CF6791A28111}" srcOrd="2" destOrd="0" presId="urn:microsoft.com/office/officeart/2005/8/layout/cycle3"/>
    <dgm:cxn modelId="{6BA5104F-B3DA-4D09-97E4-A96D30AE5615}" type="presParOf" srcId="{84B624AD-F789-DE44-8ED2-350FC366C682}" destId="{0E724B7A-5DF9-1E48-8D99-874D974ACCF7}" srcOrd="3" destOrd="0" presId="urn:microsoft.com/office/officeart/2005/8/layout/cycle3"/>
    <dgm:cxn modelId="{F03A85A5-86F2-4E2C-8023-8395E4F6DC90}" type="presParOf" srcId="{84B624AD-F789-DE44-8ED2-350FC366C682}" destId="{E4CCC75F-69E2-CD4E-A32A-A36A0AB5D4FD}" srcOrd="4" destOrd="0" presId="urn:microsoft.com/office/officeart/2005/8/layout/cycle3"/>
    <dgm:cxn modelId="{C2AFB26D-D758-401C-8701-5178C603EE76}" type="presParOf" srcId="{84B624AD-F789-DE44-8ED2-350FC366C682}" destId="{F6806536-179B-054A-94A4-9F51EC71CA7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11B67-708D-574A-8FBD-1C8EC17E32EB}">
      <dsp:nvSpPr>
        <dsp:cNvPr id="0" name=""/>
        <dsp:cNvSpPr/>
      </dsp:nvSpPr>
      <dsp:spPr>
        <a:xfrm>
          <a:off x="2846291" y="154272"/>
          <a:ext cx="5941226" cy="5941226"/>
        </a:xfrm>
        <a:prstGeom prst="circularArrow">
          <a:avLst>
            <a:gd name="adj1" fmla="val 5544"/>
            <a:gd name="adj2" fmla="val 330680"/>
            <a:gd name="adj3" fmla="val 14303008"/>
            <a:gd name="adj4" fmla="val 17072843"/>
            <a:gd name="adj5" fmla="val 5757"/>
          </a:avLst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z="-400500" extrusionH="63500" prstMaterial="plastic">
          <a:bevelT w="0" h="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162DB4E7-AA38-3842-9E92-8EC455143562}">
      <dsp:nvSpPr>
        <dsp:cNvPr id="0" name=""/>
        <dsp:cNvSpPr/>
      </dsp:nvSpPr>
      <dsp:spPr>
        <a:xfrm>
          <a:off x="4753865" y="220732"/>
          <a:ext cx="2126079" cy="9863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What ideas do you have?</a:t>
          </a:r>
          <a:endParaRPr lang="en-US" sz="1900" b="0" kern="1200" cap="none" spc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802016" y="268883"/>
        <a:ext cx="2029777" cy="890084"/>
      </dsp:txXfrm>
    </dsp:sp>
    <dsp:sp modelId="{3DCE477D-1E15-EC42-BF15-CF6791A28111}">
      <dsp:nvSpPr>
        <dsp:cNvPr id="0" name=""/>
        <dsp:cNvSpPr/>
      </dsp:nvSpPr>
      <dsp:spPr>
        <a:xfrm>
          <a:off x="7165200" y="1971388"/>
          <a:ext cx="2122551" cy="9863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 minute alone</a:t>
          </a:r>
          <a:endParaRPr lang="en-US" sz="1900" kern="1200" dirty="0"/>
        </a:p>
      </dsp:txBody>
      <dsp:txXfrm>
        <a:off x="7213351" y="2019539"/>
        <a:ext cx="2026249" cy="890084"/>
      </dsp:txXfrm>
    </dsp:sp>
    <dsp:sp modelId="{0E724B7A-5DF9-1E48-8D99-874D974ACCF7}">
      <dsp:nvSpPr>
        <dsp:cNvPr id="0" name=""/>
        <dsp:cNvSpPr/>
      </dsp:nvSpPr>
      <dsp:spPr>
        <a:xfrm>
          <a:off x="6872449" y="4322295"/>
          <a:ext cx="2056369" cy="9863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/>
            <a:t>2 minutes in a pair</a:t>
          </a:r>
          <a:endParaRPr lang="en-US" sz="1900" kern="1200" dirty="0"/>
        </a:p>
      </dsp:txBody>
      <dsp:txXfrm>
        <a:off x="6920600" y="4370446"/>
        <a:ext cx="1960067" cy="890084"/>
      </dsp:txXfrm>
    </dsp:sp>
    <dsp:sp modelId="{E4CCC75F-69E2-CD4E-A32A-A36A0AB5D4FD}">
      <dsp:nvSpPr>
        <dsp:cNvPr id="0" name=""/>
        <dsp:cNvSpPr/>
      </dsp:nvSpPr>
      <dsp:spPr>
        <a:xfrm>
          <a:off x="2869183" y="4280594"/>
          <a:ext cx="2079473" cy="9863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R="0" lvl="0" algn="ctr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en-US" sz="1900" kern="1200" dirty="0" smtClean="0"/>
            <a:t>4 minutes in a foursome</a:t>
          </a:r>
          <a:endParaRPr lang="en-US" sz="1900" kern="1200" dirty="0"/>
        </a:p>
      </dsp:txBody>
      <dsp:txXfrm>
        <a:off x="2917334" y="4328745"/>
        <a:ext cx="1983171" cy="890084"/>
      </dsp:txXfrm>
    </dsp:sp>
    <dsp:sp modelId="{F6806536-179B-054A-94A4-9F51EC71CA7D}">
      <dsp:nvSpPr>
        <dsp:cNvPr id="0" name=""/>
        <dsp:cNvSpPr/>
      </dsp:nvSpPr>
      <dsp:spPr>
        <a:xfrm>
          <a:off x="2331818" y="1971388"/>
          <a:ext cx="2151033" cy="9863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R="0" lvl="0" algn="ctr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en-US" sz="1900" kern="1200" dirty="0" smtClean="0"/>
            <a:t>5 minutes in the whole group</a:t>
          </a:r>
          <a:endParaRPr lang="en-US" sz="1900" kern="1200" dirty="0"/>
        </a:p>
      </dsp:txBody>
      <dsp:txXfrm>
        <a:off x="2379969" y="2019539"/>
        <a:ext cx="2054731" cy="890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06277-CB4A-4F3C-8E64-799CA4C2F8B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D6193-4583-4DF5-9E58-E9CE7F29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9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D6193-4583-4DF5-9E58-E9CE7F29A0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99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+mn-lt"/>
                <a:ea typeface="+mn-ea"/>
                <a:cs typeface="+mn-cs"/>
              </a:rPr>
              <a:t>Microstructural </a:t>
            </a:r>
            <a:r>
              <a:rPr lang="en-US" b="1" dirty="0">
                <a:latin typeface="+mn-lt"/>
                <a:ea typeface="+mn-ea"/>
                <a:cs typeface="+mn-cs"/>
              </a:rPr>
              <a:t>elements of 1-2-4-</a:t>
            </a:r>
            <a:r>
              <a:rPr lang="en-US" b="1" dirty="0" smtClean="0">
                <a:latin typeface="+mn-lt"/>
                <a:ea typeface="+mn-ea"/>
                <a:cs typeface="+mn-cs"/>
              </a:rPr>
              <a:t>All in motion.  </a:t>
            </a:r>
          </a:p>
          <a:p>
            <a:pPr>
              <a:defRPr/>
            </a:pPr>
            <a:endParaRPr lang="en-US" b="1" dirty="0" smtClean="0"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b="1" dirty="0" smtClean="0">
                <a:latin typeface="+mn-lt"/>
                <a:ea typeface="+mn-ea"/>
                <a:cs typeface="+mn-cs"/>
              </a:rPr>
              <a:t>Example: </a:t>
            </a:r>
          </a:p>
          <a:p>
            <a:pPr>
              <a:defRPr/>
            </a:pPr>
            <a:r>
              <a:rPr lang="en-US" b="1" dirty="0" smtClean="0">
                <a:latin typeface="+mn-lt"/>
                <a:ea typeface="+mn-ea"/>
                <a:cs typeface="+mn-cs"/>
              </a:rPr>
              <a:t>How do you know you are making progress on your purpose?</a:t>
            </a:r>
          </a:p>
          <a:p>
            <a:pPr>
              <a:defRPr/>
            </a:pPr>
            <a:r>
              <a:rPr lang="en-US" b="1" dirty="0" smtClean="0">
                <a:latin typeface="+mn-lt"/>
                <a:ea typeface="+mn-ea"/>
                <a:cs typeface="+mn-cs"/>
              </a:rPr>
              <a:t>What do you do to maintain your focus?</a:t>
            </a:r>
          </a:p>
          <a:p>
            <a:pPr>
              <a:defRPr/>
            </a:pPr>
            <a:r>
              <a:rPr lang="en-US" b="1" dirty="0" smtClean="0">
                <a:latin typeface="+mn-lt"/>
                <a:ea typeface="+mn-ea"/>
                <a:cs typeface="+mn-cs"/>
              </a:rPr>
              <a:t>What keeps you from making progress all the time?</a:t>
            </a:r>
          </a:p>
          <a:p>
            <a:pPr>
              <a:defRPr/>
            </a:pPr>
            <a:endParaRPr lang="en-US" b="1" dirty="0"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0884" indent="-27726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09053" indent="-221811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52674" indent="-221811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96295" indent="-221811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39916" indent="-22181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83538" indent="-22181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27159" indent="-22181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70780" indent="-22181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EAA312-6D89-B34D-BB05-682FCA517035}" type="slidenum">
              <a:rPr lang="en-US" sz="1200">
                <a:solidFill>
                  <a:prstClr val="black"/>
                </a:solidFill>
                <a:cs typeface="Arial" charset="0"/>
              </a:rPr>
              <a:pPr eaLnBrk="1" hangingPunct="1"/>
              <a:t>34</a:t>
            </a:fld>
            <a:endParaRPr lang="en-US" sz="12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4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D6193-4583-4DF5-9E58-E9CE7F29A0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8AB-4483-4FC1-B8E0-5FB92D6525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0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bachelors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8AB-4483-4FC1-B8E0-5FB92D6525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30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8AB-4483-4FC1-B8E0-5FB92D65257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8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Doctoral degrees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8AB-4483-4FC1-B8E0-5FB92D65257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76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Reasons for collaboration nervousness</a:t>
            </a:r>
          </a:p>
          <a:p>
            <a:r>
              <a:rPr lang="en-US" dirty="0" smtClean="0"/>
              <a:t>	Establishing</a:t>
            </a:r>
            <a:r>
              <a:rPr lang="en-US" baseline="0" dirty="0" smtClean="0"/>
              <a:t> clear roles and responsibilities/ objectives; clear and effective communication styles with new collaborators; different working styles</a:t>
            </a:r>
          </a:p>
          <a:p>
            <a:r>
              <a:rPr lang="en-US" dirty="0" smtClean="0"/>
              <a:t>	General</a:t>
            </a:r>
            <a:r>
              <a:rPr lang="en-US" baseline="0" dirty="0" smtClean="0"/>
              <a:t> concern over academic/intellectual credit; but more so excited to collaborate</a:t>
            </a:r>
          </a:p>
          <a:p>
            <a:r>
              <a:rPr lang="en-US" baseline="0" dirty="0" smtClean="0"/>
              <a:t>	I already have a lot of demands on my time. </a:t>
            </a:r>
            <a:r>
              <a:rPr lang="en-US" baseline="0" smtClean="0"/>
              <a:t>Adding responsibilities through collaboration with other individuals could be very overwhelming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8AB-4483-4FC1-B8E0-5FB92D65257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9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Grant Experience and</a:t>
            </a:r>
            <a:r>
              <a:rPr lang="en-US" baseline="0" dirty="0" smtClean="0"/>
              <a:t> Collaboration (only 14 responses)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Reasons for collaboration nervousness</a:t>
            </a:r>
          </a:p>
          <a:p>
            <a:r>
              <a:rPr lang="en-US" dirty="0" smtClean="0"/>
              <a:t>	Establishing</a:t>
            </a:r>
            <a:r>
              <a:rPr lang="en-US" baseline="0" dirty="0" smtClean="0"/>
              <a:t> clear roles and responsibilities/ objectives; clear and effective communication styles with new collaborators; different working styles</a:t>
            </a:r>
          </a:p>
          <a:p>
            <a:r>
              <a:rPr lang="en-US" dirty="0" smtClean="0"/>
              <a:t>	General</a:t>
            </a:r>
            <a:r>
              <a:rPr lang="en-US" baseline="0" dirty="0" smtClean="0"/>
              <a:t> concern over academic/intellectual credit; but more so excited to collaborate</a:t>
            </a:r>
          </a:p>
          <a:p>
            <a:r>
              <a:rPr lang="en-US" baseline="0" dirty="0" smtClean="0"/>
              <a:t>	I already have a lot of demands on my time. Adding responsibilities through collaboration with other individuals could be very overwhelming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Grant Mechanisms</a:t>
            </a:r>
          </a:p>
          <a:p>
            <a:r>
              <a:rPr lang="en-US" dirty="0" smtClean="0"/>
              <a:t>NSF</a:t>
            </a:r>
          </a:p>
          <a:p>
            <a:r>
              <a:rPr lang="en-US" dirty="0" smtClean="0"/>
              <a:t>State Government Agencies</a:t>
            </a:r>
          </a:p>
          <a:p>
            <a:r>
              <a:rPr lang="en-US" dirty="0" smtClean="0"/>
              <a:t>Health</a:t>
            </a:r>
            <a:r>
              <a:rPr lang="en-US" baseline="0" dirty="0" smtClean="0"/>
              <a:t> Departments</a:t>
            </a:r>
          </a:p>
          <a:p>
            <a:r>
              <a:rPr lang="en-US" baseline="0" dirty="0" smtClean="0"/>
              <a:t>Tobacco Commission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7342F-6EE7-A942-93BF-2A669ADB85F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17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B28AB-4483-4FC1-B8E0-5FB92D65257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2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97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255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8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4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9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53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30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30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3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57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57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90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11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03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61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70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34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40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0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1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8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5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8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533690-B4D6-436D-99FA-6504250C9BF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A53A-E305-41EF-9C4F-EB38D8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57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30CB-2B16-4575-B2EA-F063A3FF4A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627E-31B0-4F48-A40B-ABAEC937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dirty="0"/>
              <a:t>“Every journey has a secret destination of which the traveler is not aware.” </a:t>
            </a: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/>
              <a:t/>
            </a:r>
            <a:br>
              <a:rPr lang="en-US" sz="4600" dirty="0"/>
            </a:br>
            <a:r>
              <a:rPr lang="en-US" sz="4600" dirty="0" smtClean="0"/>
              <a:t>~ </a:t>
            </a:r>
            <a:r>
              <a:rPr lang="en-US" sz="4600" dirty="0"/>
              <a:t>Martin </a:t>
            </a:r>
            <a:r>
              <a:rPr lang="en-US" sz="4600" dirty="0" smtClean="0"/>
              <a:t>Buber</a:t>
            </a:r>
            <a:r>
              <a:rPr lang="en-US" sz="4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0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17"/>
          <a:stretch/>
        </p:blipFill>
        <p:spPr>
          <a:xfrm>
            <a:off x="357912" y="101600"/>
            <a:ext cx="11414988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7"/>
          <a:stretch/>
        </p:blipFill>
        <p:spPr>
          <a:xfrm>
            <a:off x="347054" y="0"/>
            <a:ext cx="11552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7" b="9010"/>
          <a:stretch/>
        </p:blipFill>
        <p:spPr>
          <a:xfrm>
            <a:off x="-23835" y="431800"/>
            <a:ext cx="12358876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we here?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partners for programming (46.2%)</a:t>
            </a:r>
          </a:p>
          <a:p>
            <a:r>
              <a:rPr lang="en-US" dirty="0" smtClean="0"/>
              <a:t>Potential </a:t>
            </a:r>
            <a:r>
              <a:rPr lang="en-US" dirty="0"/>
              <a:t>Partners for </a:t>
            </a:r>
            <a:r>
              <a:rPr lang="en-US" dirty="0" smtClean="0"/>
              <a:t>Research (15.4%)</a:t>
            </a:r>
          </a:p>
          <a:p>
            <a:r>
              <a:rPr lang="en-US" dirty="0"/>
              <a:t>Just to get to know everyone; I’m not yet sure I want a </a:t>
            </a:r>
            <a:r>
              <a:rPr lang="en-US" dirty="0" smtClean="0"/>
              <a:t>partner (15.4%)</a:t>
            </a:r>
          </a:p>
          <a:p>
            <a:r>
              <a:rPr lang="en-US" dirty="0"/>
              <a:t> </a:t>
            </a:r>
            <a:r>
              <a:rPr lang="en-US" dirty="0" smtClean="0"/>
              <a:t>I’m </a:t>
            </a:r>
            <a:r>
              <a:rPr lang="en-US" dirty="0"/>
              <a:t>not sure. My supervisor told </a:t>
            </a:r>
            <a:r>
              <a:rPr lang="en-US" dirty="0" smtClean="0"/>
              <a:t>me </a:t>
            </a:r>
            <a:r>
              <a:rPr lang="en-US" dirty="0"/>
              <a:t>to </a:t>
            </a:r>
            <a:r>
              <a:rPr lang="en-US" dirty="0" smtClean="0"/>
              <a:t>go (7.7%)</a:t>
            </a:r>
          </a:p>
          <a:p>
            <a:r>
              <a:rPr lang="en-US" dirty="0" smtClean="0"/>
              <a:t>Other (15.4%): </a:t>
            </a:r>
            <a:r>
              <a:rPr lang="en-US" dirty="0"/>
              <a:t>Both programming and research </a:t>
            </a:r>
            <a:r>
              <a:rPr lang="en-US" dirty="0" smtClean="0"/>
              <a:t>partners</a:t>
            </a:r>
          </a:p>
          <a:p>
            <a:endParaRPr lang="en-US" dirty="0"/>
          </a:p>
          <a:p>
            <a:r>
              <a:rPr lang="en-US" dirty="0" smtClean="0"/>
              <a:t>21.4% are nervous about collaboration</a:t>
            </a:r>
            <a:endParaRPr lang="en-US" dirty="0"/>
          </a:p>
          <a:p>
            <a:endParaRPr lang="en-US" b="1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963599" y="593404"/>
            <a:ext cx="8539005" cy="384496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Grants &amp; National Team Participation</a:t>
            </a:r>
            <a:endParaRPr lang="en-US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30899"/>
              </p:ext>
            </p:extLst>
          </p:nvPr>
        </p:nvGraphicFramePr>
        <p:xfrm>
          <a:off x="963599" y="1457369"/>
          <a:ext cx="9626429" cy="42367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64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Characteristics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 Specialist</a:t>
                      </a:r>
                      <a:r>
                        <a:rPr lang="en-US" sz="2000" baseline="0" dirty="0" smtClean="0"/>
                        <a:t> (n=17)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Grant</a:t>
                      </a:r>
                      <a:r>
                        <a:rPr lang="en-US" sz="2000" baseline="0" dirty="0" smtClean="0"/>
                        <a:t> Experience, n (%)</a:t>
                      </a:r>
                    </a:p>
                    <a:p>
                      <a:r>
                        <a:rPr lang="en-US" sz="2000" baseline="0" dirty="0" smtClean="0"/>
                        <a:t>   Applied and received more than one</a:t>
                      </a:r>
                    </a:p>
                    <a:p>
                      <a:r>
                        <a:rPr lang="en-US" sz="2000" baseline="0" dirty="0" smtClean="0"/>
                        <a:t>   Have applied and received one</a:t>
                      </a:r>
                    </a:p>
                    <a:p>
                      <a:r>
                        <a:rPr lang="en-US" sz="2000" baseline="0" dirty="0" smtClean="0"/>
                        <a:t>   Have applied and received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9 (64.3%)</a:t>
                      </a:r>
                    </a:p>
                    <a:p>
                      <a:r>
                        <a:rPr lang="en-US" sz="2000" dirty="0" smtClean="0"/>
                        <a:t>2 (14.3%)</a:t>
                      </a:r>
                    </a:p>
                    <a:p>
                      <a:r>
                        <a:rPr lang="en-US" sz="2000" dirty="0" smtClean="0"/>
                        <a:t>3 (21.4%)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224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National Team Participation, n</a:t>
                      </a:r>
                    </a:p>
                    <a:p>
                      <a:r>
                        <a:rPr lang="en-US" sz="2000" baseline="0" dirty="0" smtClean="0"/>
                        <a:t>  National Framework for Health &amp; Wellness Health Action Teams</a:t>
                      </a:r>
                    </a:p>
                    <a:p>
                      <a:r>
                        <a:rPr lang="en-US" sz="2000" baseline="0" dirty="0" smtClean="0"/>
                        <a:t>  Nutrition and Health Planning &amp; Guidance Committee</a:t>
                      </a:r>
                    </a:p>
                    <a:p>
                      <a:r>
                        <a:rPr lang="en-US" sz="2000" baseline="0" dirty="0" smtClean="0"/>
                        <a:t>  2017 National Health Outreach Conference Planning Committee</a:t>
                      </a:r>
                    </a:p>
                    <a:p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eXtension</a:t>
                      </a:r>
                      <a:r>
                        <a:rPr lang="en-US" sz="2000" baseline="0" dirty="0" smtClean="0"/>
                        <a:t> Community of Practice-Families, Food &amp; Fitness</a:t>
                      </a:r>
                    </a:p>
                    <a:p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eXtension</a:t>
                      </a:r>
                      <a:r>
                        <a:rPr lang="en-US" sz="2000" baseline="0" dirty="0" smtClean="0"/>
                        <a:t> Community of Practice- Creating Healthy Communities</a:t>
                      </a:r>
                    </a:p>
                    <a:p>
                      <a:r>
                        <a:rPr lang="en-US" sz="2000" baseline="0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4</a:t>
                      </a:r>
                    </a:p>
                    <a:p>
                      <a:r>
                        <a:rPr lang="en-US" sz="2000" baseline="0" dirty="0" smtClean="0"/>
                        <a:t>2</a:t>
                      </a:r>
                    </a:p>
                    <a:p>
                      <a:r>
                        <a:rPr lang="en-US" sz="2000" baseline="0" dirty="0" smtClean="0"/>
                        <a:t>2 </a:t>
                      </a:r>
                    </a:p>
                    <a:p>
                      <a:r>
                        <a:rPr lang="en-US" sz="2000" baseline="0" dirty="0" smtClean="0"/>
                        <a:t>1 </a:t>
                      </a:r>
                    </a:p>
                    <a:p>
                      <a:r>
                        <a:rPr lang="en-US" sz="2000" baseline="0" dirty="0" smtClean="0"/>
                        <a:t>5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0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101725"/>
            <a:ext cx="2857634" cy="2568575"/>
          </a:xfrm>
        </p:spPr>
        <p:txBody>
          <a:bodyPr>
            <a:normAutofit/>
          </a:bodyPr>
          <a:lstStyle/>
          <a:p>
            <a:r>
              <a:rPr lang="en-US" b="1" dirty="0" smtClean="0"/>
              <a:t>Funding Sources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34" y="161925"/>
            <a:ext cx="8572366" cy="6585755"/>
          </a:xfrm>
        </p:spPr>
      </p:pic>
    </p:spTree>
    <p:extLst>
      <p:ext uri="{BB962C8B-B14F-4D97-AF65-F5344CB8AC3E}">
        <p14:creationId xmlns:p14="http://schemas.microsoft.com/office/powerpoint/2010/main" val="5397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778356"/>
              </p:ext>
            </p:extLst>
          </p:nvPr>
        </p:nvGraphicFramePr>
        <p:xfrm>
          <a:off x="549443" y="408755"/>
          <a:ext cx="11036968" cy="489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55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Activity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Completely Confident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Very Confident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Moderately</a:t>
                      </a:r>
                      <a:r>
                        <a:rPr lang="en-US" sz="2200" baseline="0" dirty="0" smtClean="0"/>
                        <a:t> Confident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Somewhat</a:t>
                      </a:r>
                      <a:r>
                        <a:rPr lang="en-US" sz="2200" baseline="0" dirty="0" smtClean="0"/>
                        <a:t> Confident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Not At All Confident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Collecting Data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64.3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28.6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Analyzing</a:t>
                      </a:r>
                      <a:r>
                        <a:rPr lang="en-US" sz="2200" baseline="0" dirty="0" smtClean="0"/>
                        <a:t> Data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Writing Journal Articles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28.6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Reading Journal Articles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Writing Grant Proposals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28.6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Preparing Conference</a:t>
                      </a:r>
                      <a:r>
                        <a:rPr lang="en-US" sz="2200" baseline="0" dirty="0" smtClean="0"/>
                        <a:t> Materials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28.6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Conducting</a:t>
                      </a:r>
                      <a:r>
                        <a:rPr lang="en-US" sz="2200" baseline="0" dirty="0" smtClean="0"/>
                        <a:t> Research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35.7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Developing Curriculum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636837"/>
              </p:ext>
            </p:extLst>
          </p:nvPr>
        </p:nvGraphicFramePr>
        <p:xfrm>
          <a:off x="90904" y="74036"/>
          <a:ext cx="11558337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259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Activity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Completely Confident (%)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Very Confident (%)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Moderately</a:t>
                      </a:r>
                      <a:r>
                        <a:rPr lang="en-US" sz="2200" baseline="0" dirty="0" smtClean="0"/>
                        <a:t> Confident (%)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Somewhat</a:t>
                      </a:r>
                      <a:r>
                        <a:rPr lang="en-US" sz="2200" baseline="0" dirty="0" smtClean="0"/>
                        <a:t> Confident (%)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Not At All Confident </a:t>
                      </a:r>
                      <a:r>
                        <a:rPr lang="en-US" sz="2200" baseline="0" dirty="0" smtClean="0"/>
                        <a:t>(%)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Contributing to Curriculum Development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35.7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35.7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Reviewing Conference Abstracts and Proposals, curriculum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Administering Grant Programs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23.1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46.2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23.1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Conducting Program Evaluation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35.7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 Providing guidance for local program implementation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28.6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57.1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24000" y="20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>
                <a:solidFill>
                  <a:prstClr val="black"/>
                </a:solidFill>
              </a:rPr>
              <a:t>Target Audiences for Current Programs 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 rotWithShape="1">
          <a:blip r:embed="rId2" cstate="print"/>
          <a:srcRect t="5865" r="21593"/>
          <a:stretch/>
        </p:blipFill>
        <p:spPr>
          <a:xfrm>
            <a:off x="1923280" y="569332"/>
            <a:ext cx="7640200" cy="6157212"/>
          </a:xfrm>
          <a:prstGeom prst="rect">
            <a:avLst/>
          </a:prstGeom>
        </p:spPr>
      </p:pic>
      <p:pic>
        <p:nvPicPr>
          <p:cNvPr id="4" name="Object 2"/>
          <p:cNvPicPr>
            <a:picLocks noChangeAspect="1"/>
          </p:cNvPicPr>
          <p:nvPr/>
        </p:nvPicPr>
        <p:blipFill rotWithShape="1">
          <a:blip r:embed="rId2" cstate="print"/>
          <a:srcRect l="83952" t="45321" b="39927"/>
          <a:stretch/>
        </p:blipFill>
        <p:spPr>
          <a:xfrm>
            <a:off x="8214726" y="3454400"/>
            <a:ext cx="2224844" cy="137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836053"/>
              </p:ext>
            </p:extLst>
          </p:nvPr>
        </p:nvGraphicFramePr>
        <p:xfrm>
          <a:off x="1371600" y="178420"/>
          <a:ext cx="9355873" cy="651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7084" y="1600200"/>
            <a:ext cx="8946541" cy="3962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 do you define health?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How do you define health within the Extension context? (program or otherwise)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Icebreaker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5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845733"/>
              </p:ext>
            </p:extLst>
          </p:nvPr>
        </p:nvGraphicFramePr>
        <p:xfrm>
          <a:off x="358698" y="320519"/>
          <a:ext cx="10614102" cy="625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71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4 hour (3.5ish with breaks)</a:t>
            </a:r>
          </a:p>
          <a:p>
            <a:r>
              <a:rPr lang="en-US" sz="2800" dirty="0" smtClean="0"/>
              <a:t>16 faculty, 10 states</a:t>
            </a:r>
          </a:p>
          <a:p>
            <a:r>
              <a:rPr lang="en-US" sz="2800" dirty="0" smtClean="0"/>
              <a:t>National Program Leader – Family &amp; Community Health</a:t>
            </a:r>
          </a:p>
          <a:p>
            <a:endParaRPr lang="en-US" sz="2800" dirty="0"/>
          </a:p>
          <a:p>
            <a:r>
              <a:rPr lang="en-US" sz="2800" dirty="0" smtClean="0"/>
              <a:t>Impromptu Networking, Lightning Talks, Exploring Purpose, Generating and Sifting Ideas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Curriculum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Choose a single common curriculum for southern states to adopt, implement and evaluate for a set period (perhaps 3 – 5 years), report outcomes and impact in shared venture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2"/>
            <a:r>
              <a:rPr lang="en-US" sz="2000" dirty="0" smtClean="0"/>
              <a:t>First step: Identify the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Curriculum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Reduce curriculum redundancy in high-need content areas.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First step: Identify and recommend 5 – 6 curricula for use across Extension in high-need content areas</a:t>
            </a:r>
          </a:p>
        </p:txBody>
      </p:sp>
    </p:spTree>
    <p:extLst>
      <p:ext uri="{BB962C8B-B14F-4D97-AF65-F5344CB8AC3E}">
        <p14:creationId xmlns:p14="http://schemas.microsoft.com/office/powerpoint/2010/main" val="33344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Evaluation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Develop a system to identify best programs needing strengthened evidence base; create regional teams to work on them – data collection, funding proposals, publication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First step: Survey specialists to provide program info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Evaluation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Gain understanding of impact of current Extension programs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First step: Develop data collection system</a:t>
            </a:r>
          </a:p>
        </p:txBody>
      </p:sp>
    </p:spTree>
    <p:extLst>
      <p:ext uri="{BB962C8B-B14F-4D97-AF65-F5344CB8AC3E}">
        <p14:creationId xmlns:p14="http://schemas.microsoft.com/office/powerpoint/2010/main" val="36420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Evaluation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Evaluate all health programming and understand audiences they reach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First step: Gather info by state on programming and categorize</a:t>
            </a:r>
          </a:p>
        </p:txBody>
      </p:sp>
    </p:spTree>
    <p:extLst>
      <p:ext uri="{BB962C8B-B14F-4D97-AF65-F5344CB8AC3E}">
        <p14:creationId xmlns:p14="http://schemas.microsoft.com/office/powerpoint/2010/main" val="26981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Training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Entire Extension staff receive ongoing training on cultural competence, equity, social determinants of health, and social justice.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First step: Identify training available.</a:t>
            </a:r>
          </a:p>
        </p:txBody>
      </p:sp>
    </p:spTree>
    <p:extLst>
      <p:ext uri="{BB962C8B-B14F-4D97-AF65-F5344CB8AC3E}">
        <p14:creationId xmlns:p14="http://schemas.microsoft.com/office/powerpoint/2010/main" val="1699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Marketing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Better marketing/communication of what we are already doing to build a culture of health (whether promising program, gold standard, etc.)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First step: Consistency  across states for identifying ‘health’ programs; naming of content area “health and wellness”</a:t>
            </a:r>
          </a:p>
        </p:txBody>
      </p:sp>
    </p:spTree>
    <p:extLst>
      <p:ext uri="{BB962C8B-B14F-4D97-AF65-F5344CB8AC3E}">
        <p14:creationId xmlns:p14="http://schemas.microsoft.com/office/powerpoint/2010/main" val="1810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Pilot new approaches – connecting Extension with healthcare delivery system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Pilot test converting abandoned buildings/malls into community health centers and information sharing hubs. Combine Extension with direct health care efforts.</a:t>
            </a:r>
          </a:p>
          <a:p>
            <a:pPr lvl="1"/>
            <a:endParaRPr lang="en-US" sz="2400" dirty="0" smtClean="0"/>
          </a:p>
          <a:p>
            <a:pPr lvl="2"/>
            <a:r>
              <a:rPr lang="en-US" sz="2000" dirty="0" smtClean="0"/>
              <a:t>First step: Determine if/where/how this has been done before.</a:t>
            </a:r>
          </a:p>
        </p:txBody>
      </p:sp>
    </p:spTree>
    <p:extLst>
      <p:ext uri="{BB962C8B-B14F-4D97-AF65-F5344CB8AC3E}">
        <p14:creationId xmlns:p14="http://schemas.microsoft.com/office/powerpoint/2010/main" val="42343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health?</a:t>
            </a:r>
          </a:p>
          <a:p>
            <a:r>
              <a:rPr lang="en-US" sz="2800" dirty="0" smtClean="0"/>
              <a:t>Survey Results - Southern Region Snapshot </a:t>
            </a:r>
          </a:p>
          <a:p>
            <a:r>
              <a:rPr lang="en-US" sz="2800" dirty="0" smtClean="0"/>
              <a:t>Wednesday’s progress</a:t>
            </a:r>
          </a:p>
          <a:p>
            <a:r>
              <a:rPr lang="en-US" sz="2800" dirty="0" smtClean="0"/>
              <a:t>Big ideas</a:t>
            </a:r>
          </a:p>
          <a:p>
            <a:r>
              <a:rPr lang="en-US" sz="2800" dirty="0" smtClean="0"/>
              <a:t>Discussion </a:t>
            </a:r>
          </a:p>
          <a:p>
            <a:r>
              <a:rPr lang="en-US" sz="2800" dirty="0" smtClean="0"/>
              <a:t>Unanswered questions</a:t>
            </a:r>
          </a:p>
          <a:p>
            <a:r>
              <a:rPr lang="en-US" sz="2800" dirty="0" smtClean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731499"/>
            <a:ext cx="9404723" cy="1400530"/>
          </a:xfrm>
        </p:spPr>
        <p:txBody>
          <a:bodyPr/>
          <a:lstStyle/>
          <a:p>
            <a:r>
              <a:rPr lang="en-US" dirty="0" smtClean="0"/>
              <a:t>Big Ideas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Curriculum</a:t>
            </a:r>
          </a:p>
          <a:p>
            <a:pPr lvl="1"/>
            <a:r>
              <a:rPr lang="en-US" sz="2400" dirty="0" smtClean="0"/>
              <a:t>Common curricula for implementation; consistent data collection and evaluation</a:t>
            </a:r>
          </a:p>
          <a:p>
            <a:pPr lvl="1"/>
            <a:r>
              <a:rPr lang="en-US" sz="2400" dirty="0" smtClean="0"/>
              <a:t>Reduce redundancy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Evaluation</a:t>
            </a:r>
          </a:p>
          <a:p>
            <a:pPr lvl="1"/>
            <a:r>
              <a:rPr lang="en-US" sz="2400" dirty="0" smtClean="0"/>
              <a:t>What’s the impact of current efforts? </a:t>
            </a:r>
          </a:p>
          <a:p>
            <a:pPr lvl="1"/>
            <a:r>
              <a:rPr lang="en-US" sz="2400" dirty="0" smtClean="0"/>
              <a:t>Strengthen evidence-base for promising programs</a:t>
            </a:r>
          </a:p>
        </p:txBody>
      </p:sp>
    </p:spTree>
    <p:extLst>
      <p:ext uri="{BB962C8B-B14F-4D97-AF65-F5344CB8AC3E}">
        <p14:creationId xmlns:p14="http://schemas.microsoft.com/office/powerpoint/2010/main" val="128957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731499"/>
            <a:ext cx="9404723" cy="1400530"/>
          </a:xfrm>
        </p:spPr>
        <p:txBody>
          <a:bodyPr/>
          <a:lstStyle/>
          <a:p>
            <a:r>
              <a:rPr lang="en-US" dirty="0" smtClean="0"/>
              <a:t>Big Ideas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Training</a:t>
            </a:r>
          </a:p>
          <a:p>
            <a:pPr lvl="1"/>
            <a:r>
              <a:rPr lang="en-US" sz="2400" dirty="0" smtClean="0"/>
              <a:t>Field staff (county educators) have competency gaps</a:t>
            </a:r>
          </a:p>
          <a:p>
            <a:pPr lvl="1"/>
            <a:r>
              <a:rPr lang="en-US" sz="2400" dirty="0" smtClean="0"/>
              <a:t>Public health approach is new – social determinants of health</a:t>
            </a:r>
          </a:p>
          <a:p>
            <a:pPr lvl="1"/>
            <a:r>
              <a:rPr lang="en-US" sz="2400" dirty="0" smtClean="0"/>
              <a:t>Need for cultural competence, social justice across program areas </a:t>
            </a:r>
          </a:p>
        </p:txBody>
      </p:sp>
    </p:spTree>
    <p:extLst>
      <p:ext uri="{BB962C8B-B14F-4D97-AF65-F5344CB8AC3E}">
        <p14:creationId xmlns:p14="http://schemas.microsoft.com/office/powerpoint/2010/main" val="19226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731499"/>
            <a:ext cx="9404723" cy="1400530"/>
          </a:xfrm>
        </p:spPr>
        <p:txBody>
          <a:bodyPr/>
          <a:lstStyle/>
          <a:p>
            <a:r>
              <a:rPr lang="en-US" dirty="0" smtClean="0"/>
              <a:t>Big Ideas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Marketing/Communication</a:t>
            </a:r>
          </a:p>
          <a:p>
            <a:pPr lvl="1"/>
            <a:r>
              <a:rPr lang="en-US" sz="2400" dirty="0" smtClean="0"/>
              <a:t>Focus of work may be unclear without consistent language/terminology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New approaches</a:t>
            </a:r>
          </a:p>
          <a:p>
            <a:pPr lvl="1"/>
            <a:r>
              <a:rPr lang="en-US" sz="2400" dirty="0" smtClean="0"/>
              <a:t>Lots of opportunity  here to collaborate with Extension community development, other partners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077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078609"/>
          </a:xfrm>
        </p:spPr>
        <p:txBody>
          <a:bodyPr/>
          <a:lstStyle/>
          <a:p>
            <a:r>
              <a:rPr lang="en-US" b="1" dirty="0" smtClean="0"/>
              <a:t>1-2-4-All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662520"/>
            <a:ext cx="8946541" cy="2756974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Given today’s discussion, what </a:t>
            </a:r>
            <a:r>
              <a:rPr lang="en-US" sz="2800" dirty="0"/>
              <a:t>opportunities do YOU see for southern region collaboration around health</a:t>
            </a:r>
            <a:r>
              <a:rPr lang="en-US" sz="2800" dirty="0" smtClean="0"/>
              <a:t>? What actions do you recommend?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301084" y="177800"/>
          <a:ext cx="11619570" cy="601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085" y="524108"/>
            <a:ext cx="25870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opportunities do YOU see for southern region collaboration around health?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What </a:t>
            </a:r>
            <a:r>
              <a:rPr lang="en-US" sz="2800" dirty="0"/>
              <a:t>actions do you recommend?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to move forward?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agree that:</a:t>
            </a:r>
          </a:p>
          <a:p>
            <a:pPr lvl="1"/>
            <a:r>
              <a:rPr lang="en-US" sz="2400" dirty="0" smtClean="0"/>
              <a:t>It is important to organize ourselves, facilitate collaboration</a:t>
            </a:r>
          </a:p>
          <a:p>
            <a:pPr lvl="1"/>
            <a:r>
              <a:rPr lang="en-US" sz="2400" dirty="0" smtClean="0"/>
              <a:t>We should continue to convene ourselves (web and face-to-face)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Zoom session to recap within a few weeks</a:t>
            </a:r>
          </a:p>
          <a:p>
            <a:pPr lvl="1"/>
            <a:r>
              <a:rPr lang="en-US" sz="2400" dirty="0" smtClean="0"/>
              <a:t>Quarterly web meetings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932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to move forward?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Support from FCS Leaders to Extension Directors</a:t>
            </a:r>
          </a:p>
          <a:p>
            <a:endParaRPr lang="en-US" sz="2800" dirty="0"/>
          </a:p>
          <a:p>
            <a:r>
              <a:rPr lang="en-US" sz="2800" dirty="0" smtClean="0"/>
              <a:t>Identify gaps in group expertise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87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Unanswered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is missing from our group?</a:t>
            </a:r>
          </a:p>
          <a:p>
            <a:r>
              <a:rPr lang="en-US" sz="2800" dirty="0" smtClean="0"/>
              <a:t>What expertise do we lack?</a:t>
            </a:r>
          </a:p>
          <a:p>
            <a:endParaRPr lang="en-US" sz="2800" dirty="0" smtClean="0"/>
          </a:p>
          <a:p>
            <a:r>
              <a:rPr lang="en-US" sz="2800" dirty="0" smtClean="0"/>
              <a:t>Work of Health Action Teams is ongoing – how will this shape our work?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91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2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“a complete state of physical, mental and social well-being and not merely the absence of </a:t>
            </a:r>
            <a:r>
              <a:rPr lang="en-US" sz="3200" dirty="0" smtClean="0"/>
              <a:t>disease or </a:t>
            </a:r>
            <a:r>
              <a:rPr lang="en-US" sz="3200" dirty="0"/>
              <a:t>infirmity”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70595" y="6389649"/>
            <a:ext cx="383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World Health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6" y="240845"/>
            <a:ext cx="9404723" cy="1400530"/>
          </a:xfrm>
        </p:spPr>
        <p:txBody>
          <a:bodyPr/>
          <a:lstStyle/>
          <a:p>
            <a:r>
              <a:rPr lang="en-US" dirty="0" smtClean="0"/>
              <a:t>Health Promotion as a </a:t>
            </a:r>
            <a:r>
              <a:rPr lang="en-US" i="1" dirty="0"/>
              <a:t>P</a:t>
            </a:r>
            <a:r>
              <a:rPr lang="en-US" i="1" dirty="0" smtClean="0"/>
              <a:t>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268" y="1740684"/>
            <a:ext cx="10637942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Process </a:t>
            </a:r>
            <a:r>
              <a:rPr lang="en-US" sz="2800" dirty="0"/>
              <a:t>of enabling people to increase control over and improve </a:t>
            </a:r>
            <a:r>
              <a:rPr lang="en-US" sz="2800" dirty="0" smtClean="0"/>
              <a:t>their health </a:t>
            </a:r>
          </a:p>
          <a:p>
            <a:endParaRPr lang="en-US" sz="2800" dirty="0" smtClean="0"/>
          </a:p>
          <a:p>
            <a:r>
              <a:rPr lang="en-US" sz="2800" dirty="0" smtClean="0"/>
              <a:t>Health </a:t>
            </a:r>
            <a:r>
              <a:rPr lang="en-US" sz="2800" dirty="0"/>
              <a:t>is </a:t>
            </a:r>
            <a:r>
              <a:rPr lang="en-US" sz="2800" dirty="0" smtClean="0"/>
              <a:t>a </a:t>
            </a:r>
            <a:r>
              <a:rPr lang="en-US" sz="2800" dirty="0"/>
              <a:t>resource for everyday life, not simply the objective </a:t>
            </a:r>
            <a:r>
              <a:rPr lang="en-US" sz="2800" dirty="0" smtClean="0"/>
              <a:t>of living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Fundamental </a:t>
            </a:r>
            <a:r>
              <a:rPr lang="en-US" sz="2800" dirty="0"/>
              <a:t>conditions and resources needed for good health</a:t>
            </a:r>
            <a:r>
              <a:rPr lang="en-US" sz="2800" dirty="0" smtClean="0"/>
              <a:t>, including </a:t>
            </a:r>
            <a:r>
              <a:rPr lang="en-US" sz="2800" dirty="0"/>
              <a:t>peace, shelter, education, food, income, and a stable ecosystem.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2380" y="6322741"/>
            <a:ext cx="557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Ottawa </a:t>
            </a:r>
            <a:r>
              <a:rPr lang="en-US" dirty="0"/>
              <a:t>Charter for Health </a:t>
            </a:r>
            <a:r>
              <a:rPr lang="en-US" dirty="0" smtClean="0"/>
              <a:t>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7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6634"/>
            <a:ext cx="8946541" cy="5021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“It </a:t>
            </a:r>
            <a:r>
              <a:rPr lang="en-US" sz="3600" dirty="0"/>
              <a:t>is rare to recognize the beginning of great change while you are living it because it does not present itself as spectacular. It trickles in. Carried and cultivated by everyday people. 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dirty="0"/>
              <a:t>http://www.rwjf.org/en/library/annual-reports/presidents-message-2014.html</a:t>
            </a:r>
          </a:p>
        </p:txBody>
      </p:sp>
    </p:spTree>
    <p:extLst>
      <p:ext uri="{BB962C8B-B14F-4D97-AF65-F5344CB8AC3E}">
        <p14:creationId xmlns:p14="http://schemas.microsoft.com/office/powerpoint/2010/main" val="16711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1415"/>
          </a:xfrm>
        </p:spPr>
        <p:txBody>
          <a:bodyPr/>
          <a:lstStyle/>
          <a:p>
            <a:r>
              <a:rPr lang="en-US" dirty="0" smtClean="0"/>
              <a:t>Health Specialist Characteristics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132536"/>
          <a:ext cx="10274300" cy="5188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7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51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Characteristics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Specialist (n=17)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Mean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± SD or N (%)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43.21  years </a:t>
                      </a:r>
                      <a:r>
                        <a:rPr lang="en-US" sz="2400" baseline="0" dirty="0" smtClean="0"/>
                        <a:t>± 11.49 (Range: 30 – 64 years)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Years Extension</a:t>
                      </a:r>
                      <a:r>
                        <a:rPr lang="en-US" sz="2400" baseline="0" dirty="0" smtClean="0"/>
                        <a:t> Experience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8.73</a:t>
                      </a:r>
                      <a:r>
                        <a:rPr lang="en-US" sz="2400" baseline="0" dirty="0" smtClean="0"/>
                        <a:t> ± 8.73 (Range: 1 – 33 years)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Years in Health Specialist</a:t>
                      </a:r>
                      <a:r>
                        <a:rPr lang="en-US" sz="2400" baseline="0" dirty="0" smtClean="0"/>
                        <a:t> role  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6.27 </a:t>
                      </a:r>
                      <a:r>
                        <a:rPr lang="en-US" sz="2400" baseline="0" dirty="0" smtClean="0"/>
                        <a:t>± 6.38 (Range: 1 – 22 years)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Master’s Degree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33.3%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Doctoral Degree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67.7%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Thesis/Dissertation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93.3%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4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Faculty Appointment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36026"/>
            <a:ext cx="3009900" cy="53607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Mean: </a:t>
            </a:r>
            <a:r>
              <a:rPr lang="en-US" sz="2400" b="1" dirty="0"/>
              <a:t>87.88</a:t>
            </a:r>
            <a:r>
              <a:rPr lang="en-US" sz="2400" dirty="0"/>
              <a:t> ± 19.66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Range: 25 – 100% </a:t>
            </a:r>
            <a:endParaRPr lang="en-US" sz="2400" dirty="0"/>
          </a:p>
        </p:txBody>
      </p:sp>
      <p:pic>
        <p:nvPicPr>
          <p:cNvPr id="4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8084" y="1710927"/>
            <a:ext cx="11555832" cy="288895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87013" y="4855503"/>
            <a:ext cx="2805927" cy="698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prstClr val="black"/>
                </a:solidFill>
              </a:rPr>
              <a:t>Mean: </a:t>
            </a:r>
            <a:r>
              <a:rPr lang="en-US" sz="2400" b="1" dirty="0">
                <a:solidFill>
                  <a:prstClr val="black"/>
                </a:solidFill>
              </a:rPr>
              <a:t>11.00</a:t>
            </a:r>
            <a:r>
              <a:rPr lang="en-US" sz="2400" dirty="0">
                <a:solidFill>
                  <a:prstClr val="black"/>
                </a:solidFill>
              </a:rPr>
              <a:t> ± </a:t>
            </a:r>
            <a:r>
              <a:rPr lang="en-US" sz="2400" dirty="0" smtClean="0">
                <a:solidFill>
                  <a:prstClr val="black"/>
                </a:solidFill>
              </a:rPr>
              <a:t>18.67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Range: 0 – 75%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13677" y="4834238"/>
            <a:ext cx="2501900" cy="536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prstClr val="black"/>
                </a:solidFill>
              </a:rPr>
              <a:t>Mean: </a:t>
            </a:r>
            <a:r>
              <a:rPr lang="en-US" sz="2400" b="1" dirty="0">
                <a:solidFill>
                  <a:prstClr val="black"/>
                </a:solidFill>
              </a:rPr>
              <a:t>1.12</a:t>
            </a:r>
            <a:r>
              <a:rPr lang="en-US" sz="2400" dirty="0">
                <a:solidFill>
                  <a:prstClr val="black"/>
                </a:solidFill>
              </a:rPr>
              <a:t> ± </a:t>
            </a:r>
            <a:r>
              <a:rPr lang="en-US" sz="2400" dirty="0" smtClean="0">
                <a:solidFill>
                  <a:prstClr val="black"/>
                </a:solidFill>
              </a:rPr>
              <a:t>4.47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Range: 0 – 19%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1244</Words>
  <Application>Microsoft Office PowerPoint</Application>
  <PresentationFormat>Widescreen</PresentationFormat>
  <Paragraphs>320</Paragraphs>
  <Slides>38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ＭＳ Ｐゴシック</vt:lpstr>
      <vt:lpstr>Arial</vt:lpstr>
      <vt:lpstr>Calibri</vt:lpstr>
      <vt:lpstr>Calibri Light</vt:lpstr>
      <vt:lpstr>Century Gothic</vt:lpstr>
      <vt:lpstr>Wingdings 3</vt:lpstr>
      <vt:lpstr>Ion</vt:lpstr>
      <vt:lpstr>Office Theme</vt:lpstr>
      <vt:lpstr>“Every journey has a secret destination of which the traveler is not aware.”   ~ Martin Buber </vt:lpstr>
      <vt:lpstr>Icebreaker </vt:lpstr>
      <vt:lpstr>Overview</vt:lpstr>
      <vt:lpstr>What is health?</vt:lpstr>
      <vt:lpstr>Health Promotion as a Process</vt:lpstr>
      <vt:lpstr>PowerPoint Presentation</vt:lpstr>
      <vt:lpstr>Survey Results</vt:lpstr>
      <vt:lpstr>Health Specialist Characteristics</vt:lpstr>
      <vt:lpstr>Faculty Appointment</vt:lpstr>
      <vt:lpstr>PowerPoint Presentation</vt:lpstr>
      <vt:lpstr>PowerPoint Presentation</vt:lpstr>
      <vt:lpstr>PowerPoint Presentation</vt:lpstr>
      <vt:lpstr>Why are we here?</vt:lpstr>
      <vt:lpstr>PowerPoint Presentation</vt:lpstr>
      <vt:lpstr>Funding 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Wednesday’s Work</vt:lpstr>
      <vt:lpstr>8 Big Ideas</vt:lpstr>
      <vt:lpstr>8 Big Ideas</vt:lpstr>
      <vt:lpstr>8 Big Ideas</vt:lpstr>
      <vt:lpstr>8 Big Ideas</vt:lpstr>
      <vt:lpstr>8 Big Ideas</vt:lpstr>
      <vt:lpstr>8 Big Ideas</vt:lpstr>
      <vt:lpstr>8 Big Ideas</vt:lpstr>
      <vt:lpstr>8 Big Ideas</vt:lpstr>
      <vt:lpstr>Big Ideas Summary</vt:lpstr>
      <vt:lpstr>Big Ideas Summary</vt:lpstr>
      <vt:lpstr>Big Ideas Summary</vt:lpstr>
      <vt:lpstr>1-2-4-All </vt:lpstr>
      <vt:lpstr>PowerPoint Presentation</vt:lpstr>
      <vt:lpstr>What is needed to move forward?</vt:lpstr>
      <vt:lpstr>What is needed to move forward?</vt:lpstr>
      <vt:lpstr>Unanswered Questions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Washburn</dc:creator>
  <cp:lastModifiedBy>Smith, Cherry K</cp:lastModifiedBy>
  <cp:revision>32</cp:revision>
  <dcterms:created xsi:type="dcterms:W3CDTF">2016-08-23T15:20:45Z</dcterms:created>
  <dcterms:modified xsi:type="dcterms:W3CDTF">2016-08-29T18:02:54Z</dcterms:modified>
</cp:coreProperties>
</file>